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3" r:id="rId2"/>
  </p:sldMasterIdLst>
  <p:notesMasterIdLst>
    <p:notesMasterId r:id="rId34"/>
  </p:notesMasterIdLst>
  <p:sldIdLst>
    <p:sldId id="260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36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7" r:id="rId21"/>
    <p:sldId id="338" r:id="rId22"/>
    <p:sldId id="341" r:id="rId23"/>
    <p:sldId id="339" r:id="rId24"/>
    <p:sldId id="331" r:id="rId25"/>
    <p:sldId id="340" r:id="rId26"/>
    <p:sldId id="332" r:id="rId27"/>
    <p:sldId id="333" r:id="rId28"/>
    <p:sldId id="334" r:id="rId29"/>
    <p:sldId id="335" r:id="rId30"/>
    <p:sldId id="342" r:id="rId31"/>
    <p:sldId id="343" r:id="rId32"/>
    <p:sldId id="2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172A"/>
    <a:srgbClr val="652632"/>
    <a:srgbClr val="EAEAEA"/>
    <a:srgbClr val="DDDDDD"/>
    <a:srgbClr val="C0C0C0"/>
    <a:srgbClr val="000000"/>
    <a:srgbClr val="540054"/>
    <a:srgbClr val="860086"/>
    <a:srgbClr val="9900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7FC51-67E0-45E9-9C66-4B1D49C84B2B}" type="datetimeFigureOut">
              <a:rPr lang="es-CO" smtClean="0"/>
              <a:t>1/10/2019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6CF66-95F6-408D-B050-A79DE1013E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88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1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E51F7-A888-472D-B416-6312F0764F25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7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1/10/2019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0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2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21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992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5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468595E9-9916-4F23-8CC4-DDF9068E8B2D}" type="datetimeFigureOut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1/10/2019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>
              <a:defRPr/>
            </a:pPr>
            <a:fld id="{0F01C65C-272A-436A-A86C-87B4285939D6}" type="slidenum">
              <a:rPr lang="es-CO" smtClean="0">
                <a:solidFill>
                  <a:prstClr val="black"/>
                </a:solidFill>
              </a:rPr>
              <a:pPr defTabSz="914400">
                <a:defRPr/>
              </a:pPr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60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26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35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17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37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63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B0F0-221C-4018-A30C-D5C9CB9EA657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82D2F-B254-444B-AB4D-B74E21055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78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9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4661" y="900203"/>
            <a:ext cx="9107742" cy="5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8C4F42-D530-4210-84E5-DE26BE697DEA}"/>
              </a:ext>
            </a:extLst>
          </p:cNvPr>
          <p:cNvSpPr/>
          <p:nvPr userDrawn="1"/>
        </p:nvSpPr>
        <p:spPr>
          <a:xfrm>
            <a:off x="0" y="5570290"/>
            <a:ext cx="12192000" cy="1287710"/>
          </a:xfrm>
          <a:prstGeom prst="rect">
            <a:avLst/>
          </a:prstGeom>
          <a:solidFill>
            <a:srgbClr val="65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057C-E6BD-4737-BF79-FB63216664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0588" y="6048462"/>
            <a:ext cx="1759789" cy="440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15B5EA-804D-49A2-97AF-4F9D293E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24395"/>
          <a:stretch/>
        </p:blipFill>
        <p:spPr>
          <a:xfrm>
            <a:off x="6288942" y="5687736"/>
            <a:ext cx="5844044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_BasmAAub7w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JjOveEiVE4BK9Vnnl99H2IlYGhmokn1V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6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Audio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45F75-1F45-43B0-AEED-E96B8EF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15" y="97654"/>
            <a:ext cx="6928261" cy="6662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6B7DD3-EC85-4466-A6CC-7BBDCCFC96F5}"/>
              </a:ext>
            </a:extLst>
          </p:cNvPr>
          <p:cNvSpPr txBox="1"/>
          <p:nvPr/>
        </p:nvSpPr>
        <p:spPr>
          <a:xfrm>
            <a:off x="308277" y="1355369"/>
            <a:ext cx="441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audios de gatos y perros con el fin de clasificar a que animal pertenece cada sonido.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8997881" y="5891858"/>
            <a:ext cx="3062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Audio Cats and Dogs - Kaggle</a:t>
            </a:r>
          </a:p>
          <a:p>
            <a:pPr fontAlgn="base"/>
            <a:r>
              <a:rPr lang="en-US" sz="1600" dirty="0"/>
              <a:t>Classify raw sound events</a:t>
            </a:r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364F6178-C029-4095-AA89-3DD68FF0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7" y="2439435"/>
            <a:ext cx="4619902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6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Video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3E26D-3A42-464C-A150-CC910B0F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" y="2870863"/>
            <a:ext cx="11487150" cy="24479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670307" y="2501531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Trending YouTube Video Statistics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 conjunto de datos de videos provenientes de la plataforma de Google YouTube con el fin de hacer seguimiento a la tendencia de videos dentro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73366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-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510509" y="649965"/>
            <a:ext cx="41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Natural Images - Kaggle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129C21-8561-4EF5-BFA2-AB23EB1FCA40}"/>
              </a:ext>
            </a:extLst>
          </p:cNvPr>
          <p:cNvSpPr txBox="1"/>
          <p:nvPr/>
        </p:nvSpPr>
        <p:spPr>
          <a:xfrm>
            <a:off x="639192" y="1478479"/>
            <a:ext cx="93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Clasificación de 8 diferentes clases de un conjunto de imágenes “naturales”.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43F3656-FA80-4F3E-9EC8-6171CAE9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" y="2249129"/>
            <a:ext cx="2886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555C9C2-546A-4EE5-99E2-84F9A463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5" y="2217902"/>
            <a:ext cx="1525455" cy="1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B3A2D65-8FC5-48DC-B9C6-629AE2F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42" y="3877370"/>
            <a:ext cx="1933575" cy="13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2CA9B20-DAA6-415F-B775-985E717B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12" y="2361266"/>
            <a:ext cx="1719283" cy="28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7FBE5FE6-5302-4B64-90DF-0FF0D0E7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6" y="3463592"/>
            <a:ext cx="2937077" cy="17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EBAA3B18-CA33-4783-9062-1E42784C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70" y="3479128"/>
            <a:ext cx="1325647" cy="1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58E1F669-73F4-44FE-B289-5025BB01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02" y="1658748"/>
            <a:ext cx="2156569" cy="14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7BCBF1FE-0908-437E-90E6-C35E8ED5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71" y="3281525"/>
            <a:ext cx="1917727" cy="19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Los datos a utilizar deben pasar por un proceso de preprocesamiento. Esto para seguir un estándar en los datos y lograr un mayor desempeño y exactitud a la hora de resolver el problema.</a:t>
            </a:r>
          </a:p>
        </p:txBody>
      </p:sp>
      <p:pic>
        <p:nvPicPr>
          <p:cNvPr id="10242" name="Picture 2" descr="Resultado de imagen para preprocessing data">
            <a:extLst>
              <a:ext uri="{FF2B5EF4-FFF2-40B4-BE49-F238E27FC236}">
                <a16:creationId xmlns:a16="http://schemas.microsoft.com/office/drawing/2014/main" id="{5934C64D-3C7C-47BE-B374-019956A80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8" r="30734"/>
          <a:stretch/>
        </p:blipFill>
        <p:spPr bwMode="auto">
          <a:xfrm>
            <a:off x="6968972" y="881870"/>
            <a:ext cx="4172504" cy="4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C6F0DF-4F07-4ECC-9311-19C90AE5A4BB}"/>
              </a:ext>
            </a:extLst>
          </p:cNvPr>
          <p:cNvSpPr txBox="1"/>
          <p:nvPr/>
        </p:nvSpPr>
        <p:spPr>
          <a:xfrm>
            <a:off x="639192" y="3429000"/>
            <a:ext cx="559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los datos no pasan por este proceso, los resultados en las futuras etapas no podrán alcanzar los valores reales de precisión posibles.</a:t>
            </a:r>
          </a:p>
        </p:txBody>
      </p:sp>
    </p:spTree>
    <p:extLst>
      <p:ext uri="{BB962C8B-B14F-4D97-AF65-F5344CB8AC3E}">
        <p14:creationId xmlns:p14="http://schemas.microsoft.com/office/powerpoint/2010/main" val="41175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Texto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EE97D9-F989-4766-BCF2-D0E65CA4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r="18565"/>
          <a:stretch/>
        </p:blipFill>
        <p:spPr bwMode="auto">
          <a:xfrm>
            <a:off x="2024109" y="1266591"/>
            <a:ext cx="7865616" cy="42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Audio</a:t>
            </a:r>
          </a:p>
        </p:txBody>
      </p:sp>
      <p:pic>
        <p:nvPicPr>
          <p:cNvPr id="12290" name="Picture 2" descr="Imagen relacionada">
            <a:extLst>
              <a:ext uri="{FF2B5EF4-FFF2-40B4-BE49-F238E27FC236}">
                <a16:creationId xmlns:a16="http://schemas.microsoft.com/office/drawing/2014/main" id="{9CA9C870-BE68-4F3B-A4C0-5C676B65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21" y="1183225"/>
            <a:ext cx="6401817" cy="43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4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Video</a:t>
            </a:r>
          </a:p>
        </p:txBody>
      </p:sp>
      <p:pic>
        <p:nvPicPr>
          <p:cNvPr id="13316" name="Picture 4" descr="Resultado de imagen para video preprocessing">
            <a:extLst>
              <a:ext uri="{FF2B5EF4-FFF2-40B4-BE49-F238E27FC236}">
                <a16:creationId xmlns:a16="http://schemas.microsoft.com/office/drawing/2014/main" id="{C41BB398-EB87-49A6-90ED-5428E832C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3"/>
          <a:stretch/>
        </p:blipFill>
        <p:spPr bwMode="auto">
          <a:xfrm>
            <a:off x="2876365" y="1266591"/>
            <a:ext cx="6078939" cy="41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9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3" y="497150"/>
            <a:ext cx="5007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Preprocesamiento de Datos - Imagen</a:t>
            </a:r>
          </a:p>
        </p:txBody>
      </p:sp>
      <p:pic>
        <p:nvPicPr>
          <p:cNvPr id="14338" name="Picture 2" descr="Imagen relacionada">
            <a:extLst>
              <a:ext uri="{FF2B5EF4-FFF2-40B4-BE49-F238E27FC236}">
                <a16:creationId xmlns:a16="http://schemas.microsoft.com/office/drawing/2014/main" id="{69D691D2-E11B-4B85-86A2-19C0A92C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96" y="85355"/>
            <a:ext cx="61626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n relacionada">
            <a:extLst>
              <a:ext uri="{FF2B5EF4-FFF2-40B4-BE49-F238E27FC236}">
                <a16:creationId xmlns:a16="http://schemas.microsoft.com/office/drawing/2014/main" id="{CB1DF579-6AD0-480F-B4D8-1321D0B85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r="8066"/>
          <a:stretch/>
        </p:blipFill>
        <p:spPr bwMode="auto">
          <a:xfrm>
            <a:off x="244829" y="2209394"/>
            <a:ext cx="5397623" cy="29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15364" name="Picture 4" descr="Imagen relacionada">
            <a:extLst>
              <a:ext uri="{FF2B5EF4-FFF2-40B4-BE49-F238E27FC236}">
                <a16:creationId xmlns:a16="http://schemas.microsoft.com/office/drawing/2014/main" id="{8CCFB842-38E1-4170-B5AC-87315758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5" y="368581"/>
            <a:ext cx="7702210" cy="50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390617" y="1615736"/>
            <a:ext cx="382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El etiquetado de datos es una de las tareas más importantes a la hora de extraer información de estos.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390617" y="3116062"/>
            <a:ext cx="3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Al tener imágenes etiquetadas correctamente, el computador es capaz de aprender a diferenciar entre diferentes clases. Por ejemplo, entre gatos y perros</a:t>
            </a:r>
          </a:p>
        </p:txBody>
      </p:sp>
    </p:spTree>
    <p:extLst>
      <p:ext uri="{BB962C8B-B14F-4D97-AF65-F5344CB8AC3E}">
        <p14:creationId xmlns:p14="http://schemas.microsoft.com/office/powerpoint/2010/main" val="146880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716594" y="1612820"/>
            <a:ext cx="628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imágenes, los datos </a:t>
            </a:r>
            <a:r>
              <a:rPr lang="es-CO" dirty="0" err="1"/>
              <a:t>pre-procesados</a:t>
            </a:r>
            <a:r>
              <a:rPr lang="es-CO" dirty="0"/>
              <a:t> y útiles (para el problema de clasificación) deben estar compuestos por un ejemplo (la imagen de un tamaño y rango de color especifico) y una etiqueta (la clase a la que pertenece tal ejemplo).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FFBC0-EC7A-42A4-A7DC-D64B488C1916}"/>
              </a:ext>
            </a:extLst>
          </p:cNvPr>
          <p:cNvSpPr txBox="1"/>
          <p:nvPr/>
        </p:nvSpPr>
        <p:spPr>
          <a:xfrm>
            <a:off x="716595" y="3448975"/>
            <a:ext cx="62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Una etiqueta errada de los ejemplos nos llevaría a tener dato que impediría a nuestro modelo alcanzar su máximo potencial.</a:t>
            </a:r>
          </a:p>
        </p:txBody>
      </p:sp>
      <p:pic>
        <p:nvPicPr>
          <p:cNvPr id="1026" name="Picture 2" descr="Resultado de imagen para tp fp fn tn">
            <a:extLst>
              <a:ext uri="{FF2B5EF4-FFF2-40B4-BE49-F238E27FC236}">
                <a16:creationId xmlns:a16="http://schemas.microsoft.com/office/drawing/2014/main" id="{F47627F8-60E1-42DB-BD9F-FA591BF3D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4"/>
          <a:stretch/>
        </p:blipFill>
        <p:spPr bwMode="auto">
          <a:xfrm>
            <a:off x="7521421" y="373140"/>
            <a:ext cx="3771900" cy="45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9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930D5B-732A-49B1-A128-AE18236A8AF8}"/>
              </a:ext>
            </a:extLst>
          </p:cNvPr>
          <p:cNvSpPr txBox="1"/>
          <p:nvPr/>
        </p:nvSpPr>
        <p:spPr>
          <a:xfrm>
            <a:off x="1421907" y="489549"/>
            <a:ext cx="934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736AEA-CFD8-485A-94F4-378AC2EC6BD6}"/>
              </a:ext>
            </a:extLst>
          </p:cNvPr>
          <p:cNvSpPr txBox="1"/>
          <p:nvPr/>
        </p:nvSpPr>
        <p:spPr>
          <a:xfrm>
            <a:off x="2087732" y="1888457"/>
            <a:ext cx="801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JOHN W. BRANCH</a:t>
            </a:r>
          </a:p>
          <a:p>
            <a:pPr algn="ctr"/>
            <a:r>
              <a:rPr lang="es-MX" sz="3200" dirty="0"/>
              <a:t>Profesor Titular</a:t>
            </a:r>
            <a:endParaRPr lang="es-MX" dirty="0"/>
          </a:p>
          <a:p>
            <a:pPr algn="ctr"/>
            <a:r>
              <a:rPr lang="es-MX" dirty="0"/>
              <a:t>Departamento de Ciencias de la Computación y de la Decisión</a:t>
            </a:r>
          </a:p>
          <a:p>
            <a:pPr algn="ctr"/>
            <a:r>
              <a:rPr lang="es-MX" dirty="0"/>
              <a:t>Director del Grupo de I+D en Inteligencia Artificial – GIDIA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0A36B5-C686-492C-A459-6344841CD24C}"/>
              </a:ext>
            </a:extLst>
          </p:cNvPr>
          <p:cNvSpPr txBox="1"/>
          <p:nvPr/>
        </p:nvSpPr>
        <p:spPr>
          <a:xfrm>
            <a:off x="2087732" y="4234892"/>
            <a:ext cx="801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Sergio Robles</a:t>
            </a:r>
          </a:p>
          <a:p>
            <a:pPr algn="ctr"/>
            <a:r>
              <a:rPr lang="es-MX" sz="2800" dirty="0"/>
              <a:t>Asistente de Docencia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89363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2565" r="1007" b="50441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3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1B6D42AC-BC17-4411-A1CF-380E8F9A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49470" r="900" b="3536"/>
          <a:stretch/>
        </p:blipFill>
        <p:spPr bwMode="auto">
          <a:xfrm>
            <a:off x="1340489" y="1331650"/>
            <a:ext cx="9511021" cy="38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C14BB057-091D-447C-920D-E707ACB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48" y="76215"/>
            <a:ext cx="6568783" cy="54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435006" y="1660124"/>
            <a:ext cx="458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proceso de clasificación de imágenes es importante que nuestros datos etiquetados cumplan una distribución igual o parecida entre ellos.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C9ED9-1CCE-43AA-9914-2BEE63D61EAF}"/>
              </a:ext>
            </a:extLst>
          </p:cNvPr>
          <p:cNvSpPr txBox="1"/>
          <p:nvPr/>
        </p:nvSpPr>
        <p:spPr>
          <a:xfrm>
            <a:off x="435006" y="3535883"/>
            <a:ext cx="458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 decir, que nuestras clases tengan el mismo número de ejemplos con la misma desviación estándar en la información de las imágenes.</a:t>
            </a:r>
          </a:p>
        </p:txBody>
      </p:sp>
    </p:spTree>
    <p:extLst>
      <p:ext uri="{BB962C8B-B14F-4D97-AF65-F5344CB8AC3E}">
        <p14:creationId xmlns:p14="http://schemas.microsoft.com/office/powerpoint/2010/main" val="166463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E0814-2A98-4FF7-80AD-99E824A08559}"/>
              </a:ext>
            </a:extLst>
          </p:cNvPr>
          <p:cNvSpPr txBox="1"/>
          <p:nvPr/>
        </p:nvSpPr>
        <p:spPr>
          <a:xfrm>
            <a:off x="4909353" y="420205"/>
            <a:ext cx="618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Si el proceso de etiquetado no se realizó correctamente, este puede traer grandes consecuencias en el resultado final del modelo diseñado.</a:t>
            </a: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03DA26FC-D255-4ABC-AD9A-022788DD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1" y="1531640"/>
            <a:ext cx="9132298" cy="36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95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Etiquetado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675F27-ED24-4447-99EB-6BD21687B0AB}"/>
              </a:ext>
            </a:extLst>
          </p:cNvPr>
          <p:cNvSpPr txBox="1"/>
          <p:nvPr/>
        </p:nvSpPr>
        <p:spPr>
          <a:xfrm>
            <a:off x="6400800" y="881870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Todo esto, con el fin de realizar tareas como:</a:t>
            </a:r>
          </a:p>
        </p:txBody>
      </p:sp>
      <p:pic>
        <p:nvPicPr>
          <p:cNvPr id="4098" name="Picture 2" descr="Resultado de imagen para image classification">
            <a:extLst>
              <a:ext uri="{FF2B5EF4-FFF2-40B4-BE49-F238E27FC236}">
                <a16:creationId xmlns:a16="http://schemas.microsoft.com/office/drawing/2014/main" id="{4167FE5C-81BD-486A-8E8F-715F9E9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9" y="1377211"/>
            <a:ext cx="8809514" cy="41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30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4AC76BC-D69F-45CE-A4EC-C9E33A0F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5" y="115964"/>
            <a:ext cx="9413289" cy="52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0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19458" name="Picture 2" descr="Resultado de imagen para pattern recognition examples">
            <a:extLst>
              <a:ext uri="{FF2B5EF4-FFF2-40B4-BE49-F238E27FC236}">
                <a16:creationId xmlns:a16="http://schemas.microsoft.com/office/drawing/2014/main" id="{C4D9F9AB-BBC8-4201-A372-EE35014B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62" y="497150"/>
            <a:ext cx="7174684" cy="47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48C50F8-4DCB-4FFB-ADB1-2823626B499A}"/>
              </a:ext>
            </a:extLst>
          </p:cNvPr>
          <p:cNvSpPr txBox="1"/>
          <p:nvPr/>
        </p:nvSpPr>
        <p:spPr>
          <a:xfrm>
            <a:off x="497149" y="2716568"/>
            <a:ext cx="313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Clasificación y 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318658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0482" name="Picture 2" descr="Imagen relacionada">
            <a:extLst>
              <a:ext uri="{FF2B5EF4-FFF2-40B4-BE49-F238E27FC236}">
                <a16:creationId xmlns:a16="http://schemas.microsoft.com/office/drawing/2014/main" id="{52AAC00D-E912-419C-BEAE-EA383761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4" y="339605"/>
            <a:ext cx="5096506" cy="50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n relacionada">
            <a:extLst>
              <a:ext uri="{FF2B5EF4-FFF2-40B4-BE49-F238E27FC236}">
                <a16:creationId xmlns:a16="http://schemas.microsoft.com/office/drawing/2014/main" id="{5D131CF6-363F-4C97-AAAC-76DEADD3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0" y="1377424"/>
            <a:ext cx="6284307" cy="3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39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Ejemplos</a:t>
            </a:r>
          </a:p>
        </p:txBody>
      </p:sp>
      <p:pic>
        <p:nvPicPr>
          <p:cNvPr id="21508" name="Picture 4" descr="Resultado de imagen para deep learning classification">
            <a:extLst>
              <a:ext uri="{FF2B5EF4-FFF2-40B4-BE49-F238E27FC236}">
                <a16:creationId xmlns:a16="http://schemas.microsoft.com/office/drawing/2014/main" id="{55F31A03-9FE0-48A0-9D2C-0516C27F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1" y="1995256"/>
            <a:ext cx="10744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515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Elementos multimedia en línea 3" title="What is Data Labeling?">
            <a:hlinkClick r:id="" action="ppaction://media"/>
            <a:extLst>
              <a:ext uri="{FF2B5EF4-FFF2-40B4-BE49-F238E27FC236}">
                <a16:creationId xmlns:a16="http://schemas.microsoft.com/office/drawing/2014/main" id="{1A3429C4-B7F0-4FBD-8241-57B0A709C1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72872" y="1680823"/>
            <a:ext cx="5335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el mundo, la cantidad de datos recolectados cada segundo a través de diferentes dispositivos electrónicos es realmente grande. Con un conjunto de estos, y utilizando técnicas matemáticas y computacionales, somos capaces de crear información.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Existen diferentes métodos y caminos para convertir los datos en información. Algunos buscan entender los datos desde el área estadística, mientras otros buscan predecir ciertos valores (clasificación y regresión).</a:t>
            </a:r>
          </a:p>
        </p:txBody>
      </p:sp>
      <p:pic>
        <p:nvPicPr>
          <p:cNvPr id="1026" name="Picture 2" descr="Resultado de imagen para data">
            <a:extLst>
              <a:ext uri="{FF2B5EF4-FFF2-40B4-BE49-F238E27FC236}">
                <a16:creationId xmlns:a16="http://schemas.microsoft.com/office/drawing/2014/main" id="{19141093-EDAA-4A60-B1BF-A51B0A02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857349"/>
            <a:ext cx="5810251" cy="2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440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C20F405-51CD-4494-BF7C-DC7EEDE6E842}"/>
              </a:ext>
            </a:extLst>
          </p:cNvPr>
          <p:cNvSpPr/>
          <p:nvPr/>
        </p:nvSpPr>
        <p:spPr>
          <a:xfrm>
            <a:off x="4429957" y="2210540"/>
            <a:ext cx="3213717" cy="63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Elementos multimedia en línea 1" title="Curso: Preprocesamiento de Datos">
            <a:hlinkClick r:id="" action="ppaction://media"/>
            <a:extLst>
              <a:ext uri="{FF2B5EF4-FFF2-40B4-BE49-F238E27FC236}">
                <a16:creationId xmlns:a16="http://schemas.microsoft.com/office/drawing/2014/main" id="{77DC378D-167A-4CD9-A1F0-A5CCF02A2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2001609"/>
            <a:ext cx="506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En la actualidad, la recolección de datos e información se ha vuelto uno de los objetivos principales en la mayoría de empresas. Con ellos, una compañía puede mejorar sus estrategias de ventas, así como atraer a nuevos clientes dependiendo de sus gustos y/o necesidades.</a:t>
            </a:r>
          </a:p>
        </p:txBody>
      </p:sp>
      <p:pic>
        <p:nvPicPr>
          <p:cNvPr id="2050" name="Picture 2" descr="Resultado de imagen para analytics data">
            <a:extLst>
              <a:ext uri="{FF2B5EF4-FFF2-40B4-BE49-F238E27FC236}">
                <a16:creationId xmlns:a16="http://schemas.microsoft.com/office/drawing/2014/main" id="{BDC68BA2-85E7-4FF9-9E74-AFD45509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2" y="1266591"/>
            <a:ext cx="6029002" cy="3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39192" y="1664257"/>
            <a:ext cx="559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Actualmente, la utilización de datos no solo nos sirve para un análisis estadístico. Con los avances computacionales en inteligencia artificial, hemos logrado poder automatizar procesos que, años atrás, nos era poco rentable.</a:t>
            </a:r>
          </a:p>
          <a:p>
            <a:pPr algn="just"/>
            <a:br>
              <a:rPr lang="es-CO" dirty="0"/>
            </a:br>
            <a:r>
              <a:rPr lang="es-CO" dirty="0"/>
              <a:t>Utilizando diferentes técnicas, se han remplazado procesos muy costosos en tiempo y dinero por sistemas automáticos con el mismo o mejor desempeño obtenido por un grupo de profesionales.</a:t>
            </a:r>
          </a:p>
        </p:txBody>
      </p:sp>
      <p:pic>
        <p:nvPicPr>
          <p:cNvPr id="3074" name="Picture 2" descr="Resultado de imagen para machine learning">
            <a:extLst>
              <a:ext uri="{FF2B5EF4-FFF2-40B4-BE49-F238E27FC236}">
                <a16:creationId xmlns:a16="http://schemas.microsoft.com/office/drawing/2014/main" id="{383A11D9-9F20-42F7-B61B-86A30B0E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11" y="1557725"/>
            <a:ext cx="5067348" cy="34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6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1337" y="1637312"/>
            <a:ext cx="107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Los datos pueden ser clasificados en 4 dominios, dependiendo de su origen:</a:t>
            </a:r>
          </a:p>
        </p:txBody>
      </p:sp>
      <p:pic>
        <p:nvPicPr>
          <p:cNvPr id="4098" name="Picture 2" descr="Resultado de imagen para texto">
            <a:extLst>
              <a:ext uri="{FF2B5EF4-FFF2-40B4-BE49-F238E27FC236}">
                <a16:creationId xmlns:a16="http://schemas.microsoft.com/office/drawing/2014/main" id="{FBED3EDD-7F53-4A33-8AF2-5664E49A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2" y="3121226"/>
            <a:ext cx="2979753" cy="21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9AF3D8-B64C-46B7-A58F-0BA052254CD6}"/>
              </a:ext>
            </a:extLst>
          </p:cNvPr>
          <p:cNvSpPr txBox="1"/>
          <p:nvPr/>
        </p:nvSpPr>
        <p:spPr>
          <a:xfrm>
            <a:off x="701337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TEXTO</a:t>
            </a:r>
          </a:p>
        </p:txBody>
      </p:sp>
      <p:pic>
        <p:nvPicPr>
          <p:cNvPr id="4100" name="Picture 4" descr="Resultado de imagen para audio">
            <a:extLst>
              <a:ext uri="{FF2B5EF4-FFF2-40B4-BE49-F238E27FC236}">
                <a16:creationId xmlns:a16="http://schemas.microsoft.com/office/drawing/2014/main" id="{A0B737E6-BC60-4436-BB12-FA7A0A03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11" y="3443149"/>
            <a:ext cx="2465034" cy="13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5D9754-BDF7-4E40-A140-4BA95A402061}"/>
              </a:ext>
            </a:extLst>
          </p:cNvPr>
          <p:cNvSpPr txBox="1"/>
          <p:nvPr/>
        </p:nvSpPr>
        <p:spPr>
          <a:xfrm>
            <a:off x="3789284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AUDIO</a:t>
            </a:r>
          </a:p>
        </p:txBody>
      </p:sp>
      <p:pic>
        <p:nvPicPr>
          <p:cNvPr id="4102" name="Picture 6" descr="Resultado de imagen para video">
            <a:extLst>
              <a:ext uri="{FF2B5EF4-FFF2-40B4-BE49-F238E27FC236}">
                <a16:creationId xmlns:a16="http://schemas.microsoft.com/office/drawing/2014/main" id="{2295962D-D1EC-4BC6-87EB-5BBFD44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71" y="3325756"/>
            <a:ext cx="297975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82EF-7278-4B25-9518-4F723BAE288C}"/>
              </a:ext>
            </a:extLst>
          </p:cNvPr>
          <p:cNvSpPr txBox="1"/>
          <p:nvPr/>
        </p:nvSpPr>
        <p:spPr>
          <a:xfrm>
            <a:off x="6877231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VIDEO</a:t>
            </a:r>
          </a:p>
        </p:txBody>
      </p:sp>
      <p:pic>
        <p:nvPicPr>
          <p:cNvPr id="4104" name="Picture 8" descr="Resultado de imagen para imagen">
            <a:extLst>
              <a:ext uri="{FF2B5EF4-FFF2-40B4-BE49-F238E27FC236}">
                <a16:creationId xmlns:a16="http://schemas.microsoft.com/office/drawing/2014/main" id="{C834ED17-FFCB-4519-B73A-6D1A2D12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43" y="3325756"/>
            <a:ext cx="2102663" cy="1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1D5605-C4C3-4EED-92C2-FC436293C39A}"/>
              </a:ext>
            </a:extLst>
          </p:cNvPr>
          <p:cNvSpPr txBox="1"/>
          <p:nvPr/>
        </p:nvSpPr>
        <p:spPr>
          <a:xfrm>
            <a:off x="9816230" y="2751894"/>
            <a:ext cx="19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7503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Adquisición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1327719" y="1477543"/>
            <a:ext cx="91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 ayuda de estos datos podemos predecir comportamientos y patrones. Esto con el fin de generar información vital para la toma de decisiones.</a:t>
            </a:r>
          </a:p>
        </p:txBody>
      </p:sp>
      <p:pic>
        <p:nvPicPr>
          <p:cNvPr id="5122" name="Picture 2" descr="Resultado de imagen para ai black box">
            <a:extLst>
              <a:ext uri="{FF2B5EF4-FFF2-40B4-BE49-F238E27FC236}">
                <a16:creationId xmlns:a16="http://schemas.microsoft.com/office/drawing/2014/main" id="{857CD602-0D1C-4E16-9CDC-4BCA69B9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7" y="2334826"/>
            <a:ext cx="7380951" cy="3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7031116" y="1266591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dirty="0"/>
              <a:t>New York City Airbnb Open Data - Kaggle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BC453B-28AA-49DF-9912-7C54E649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09"/>
          <a:stretch/>
        </p:blipFill>
        <p:spPr>
          <a:xfrm>
            <a:off x="-5919" y="1761301"/>
            <a:ext cx="12192000" cy="50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5E1190-437C-40B0-9194-FC7A8559EFF4}"/>
              </a:ext>
            </a:extLst>
          </p:cNvPr>
          <p:cNvSpPr txBox="1"/>
          <p:nvPr/>
        </p:nvSpPr>
        <p:spPr>
          <a:xfrm>
            <a:off x="639192" y="497150"/>
            <a:ext cx="10901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latin typeface="+mj-lt"/>
              </a:rPr>
              <a:t>Datos – Texto (No estructurado)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8E3306-76EF-49AB-B58D-1786C7D729A1}"/>
              </a:ext>
            </a:extLst>
          </p:cNvPr>
          <p:cNvSpPr txBox="1"/>
          <p:nvPr/>
        </p:nvSpPr>
        <p:spPr>
          <a:xfrm>
            <a:off x="6689602" y="2127725"/>
            <a:ext cx="50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s-CO" dirty="0"/>
              <a:t>Text </a:t>
            </a:r>
            <a:r>
              <a:rPr lang="es-CO" dirty="0" err="1"/>
              <a:t>Similarity</a:t>
            </a:r>
            <a:r>
              <a:rPr lang="es-CO" dirty="0"/>
              <a:t> </a:t>
            </a:r>
            <a:r>
              <a:rPr lang="en-US" dirty="0"/>
              <a:t>- Kaggle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06BB3-F319-4AA2-95DC-6FC80C69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6" y="2573784"/>
            <a:ext cx="11372850" cy="2438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DDF24-9EDF-4EFE-A091-DD56E78E7CD3}"/>
              </a:ext>
            </a:extLst>
          </p:cNvPr>
          <p:cNvSpPr txBox="1"/>
          <p:nvPr/>
        </p:nvSpPr>
        <p:spPr>
          <a:xfrm>
            <a:off x="701336" y="1491449"/>
            <a:ext cx="49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Cortas frases de textos con el fin de encontrar la similitud de diferentes documentos.</a:t>
            </a:r>
          </a:p>
        </p:txBody>
      </p:sp>
    </p:spTree>
    <p:extLst>
      <p:ext uri="{BB962C8B-B14F-4D97-AF65-F5344CB8AC3E}">
        <p14:creationId xmlns:p14="http://schemas.microsoft.com/office/powerpoint/2010/main" val="122980382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7270</TotalTime>
  <Words>675</Words>
  <Application>Microsoft Office PowerPoint</Application>
  <PresentationFormat>Panorámica</PresentationFormat>
  <Paragraphs>67</Paragraphs>
  <Slides>31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Diseño personalizado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Ximena Gomez Hoyos</dc:creator>
  <cp:lastModifiedBy>ASUS</cp:lastModifiedBy>
  <cp:revision>232</cp:revision>
  <dcterms:created xsi:type="dcterms:W3CDTF">2018-05-20T16:04:19Z</dcterms:created>
  <dcterms:modified xsi:type="dcterms:W3CDTF">2019-10-01T20:40:24Z</dcterms:modified>
</cp:coreProperties>
</file>